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7" r:id="rId2"/>
    <p:sldId id="258" r:id="rId3"/>
    <p:sldId id="260" r:id="rId4"/>
    <p:sldId id="259" r:id="rId5"/>
    <p:sldId id="261" r:id="rId6"/>
    <p:sldId id="262" r:id="rId7"/>
    <p:sldId id="263" r:id="rId8"/>
    <p:sldId id="265" r:id="rId9"/>
    <p:sldId id="264"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02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sv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323943-218B-443C-B2BC-389DA537EBEC}" type="datetimeFigureOut">
              <a:rPr lang="en-US" smtClean="0"/>
              <a:t>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7C5167-3E32-4027-B029-B7F21B978EBA}" type="slidenum">
              <a:rPr lang="en-US" smtClean="0"/>
              <a:t>‹#›</a:t>
            </a:fld>
            <a:endParaRPr lang="en-US"/>
          </a:p>
        </p:txBody>
      </p:sp>
    </p:spTree>
    <p:extLst>
      <p:ext uri="{BB962C8B-B14F-4D97-AF65-F5344CB8AC3E}">
        <p14:creationId xmlns:p14="http://schemas.microsoft.com/office/powerpoint/2010/main" val="3870658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1120678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1836253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25568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19925911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53951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40882024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17804022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3140412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474925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54688E-A121-435A-8C5E-3429C49CB308}"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3654714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54688E-A121-435A-8C5E-3429C49CB308}"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1778705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54688E-A121-435A-8C5E-3429C49CB308}" type="datetimeFigureOut">
              <a:rPr lang="en-US" smtClean="0"/>
              <a:t>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4100514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54688E-A121-435A-8C5E-3429C49CB308}" type="datetimeFigureOut">
              <a:rPr lang="en-US" smtClean="0"/>
              <a:t>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2467212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54688E-A121-435A-8C5E-3429C49CB308}" type="datetimeFigureOut">
              <a:rPr lang="en-US" smtClean="0"/>
              <a:t>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615834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54688E-A121-435A-8C5E-3429C49CB308}"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31662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54688E-A121-435A-8C5E-3429C49CB308}"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8424A3-0831-4CFB-AF4B-A4E59917EE67}" type="slidenum">
              <a:rPr lang="en-US" smtClean="0"/>
              <a:t>‹#›</a:t>
            </a:fld>
            <a:endParaRPr lang="en-US"/>
          </a:p>
        </p:txBody>
      </p:sp>
    </p:spTree>
    <p:extLst>
      <p:ext uri="{BB962C8B-B14F-4D97-AF65-F5344CB8AC3E}">
        <p14:creationId xmlns:p14="http://schemas.microsoft.com/office/powerpoint/2010/main" val="342364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154688E-A121-435A-8C5E-3429C49CB308}" type="datetimeFigureOut">
              <a:rPr lang="en-US" smtClean="0"/>
              <a:t>2/1/2024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F8424A3-0831-4CFB-AF4B-A4E59917EE67}" type="slidenum">
              <a:rPr lang="en-US" smtClean="0"/>
              <a:t>‹#›</a:t>
            </a:fld>
            <a:endParaRPr lang="en-US"/>
          </a:p>
        </p:txBody>
      </p:sp>
    </p:spTree>
    <p:extLst>
      <p:ext uri="{BB962C8B-B14F-4D97-AF65-F5344CB8AC3E}">
        <p14:creationId xmlns:p14="http://schemas.microsoft.com/office/powerpoint/2010/main" val="249900010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9FFD5B-25CB-CCDA-1074-B8E829B5A574}"/>
              </a:ext>
            </a:extLst>
          </p:cNvPr>
          <p:cNvSpPr/>
          <p:nvPr/>
        </p:nvSpPr>
        <p:spPr>
          <a:xfrm>
            <a:off x="0" y="-214605"/>
            <a:ext cx="12192000" cy="7072605"/>
          </a:xfrm>
          <a:prstGeom prst="rect">
            <a:avLst/>
          </a:prstGeom>
          <a:blipFill dpi="0" rotWithShape="1">
            <a:blip r:embed="rId2">
              <a:alphaModFix amt="59000"/>
              <a:extLst>
                <a:ext uri="{96DAC541-7B7A-43D3-8B79-37D633B846F1}">
                  <asvg:svgBlip xmlns:asvg="http://schemas.microsoft.com/office/drawing/2016/SVG/main" r:embed="rId3"/>
                </a:ext>
              </a:extLst>
            </a:blip>
            <a:srcRect/>
            <a:stretch>
              <a:fillRect/>
            </a:stretch>
          </a:blipFill>
          <a:effectLst>
            <a:outerShdw blurRad="50800" dist="50800" dir="5400000" algn="c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n w="0"/>
              <a:solidFill>
                <a:schemeClr val="tx1"/>
              </a:solidFill>
              <a:effectLst>
                <a:outerShdw blurRad="38100" dist="19050" dir="2700000" algn="tl" rotWithShape="0">
                  <a:schemeClr val="dk1">
                    <a:alpha val="40000"/>
                  </a:schemeClr>
                </a:outerShdw>
              </a:effectLst>
              <a:highlight>
                <a:srgbClr val="FFFF00"/>
              </a:highlight>
            </a:endParaRPr>
          </a:p>
        </p:txBody>
      </p:sp>
      <p:sp>
        <p:nvSpPr>
          <p:cNvPr id="9" name="Rectangle 8">
            <a:extLst>
              <a:ext uri="{FF2B5EF4-FFF2-40B4-BE49-F238E27FC236}">
                <a16:creationId xmlns:a16="http://schemas.microsoft.com/office/drawing/2014/main" id="{D6E00F6A-3DD9-9789-E3C2-E91CA08A9B8E}"/>
              </a:ext>
            </a:extLst>
          </p:cNvPr>
          <p:cNvSpPr/>
          <p:nvPr/>
        </p:nvSpPr>
        <p:spPr>
          <a:xfrm rot="10800000" flipV="1">
            <a:off x="83974" y="1367813"/>
            <a:ext cx="6876662" cy="1569660"/>
          </a:xfrm>
          <a:prstGeom prst="rect">
            <a:avLst/>
          </a:prstGeom>
          <a:noFill/>
        </p:spPr>
        <p:txBody>
          <a:bodyPr wrap="square" lIns="91440" tIns="45720" rIns="91440" bIns="45720">
            <a:spAutoFit/>
          </a:bodyPr>
          <a:lstStyle/>
          <a:p>
            <a:pPr algn="ctr"/>
            <a:r>
              <a:rPr lang="en-US" sz="4800" b="1" dirty="0">
                <a:ln w="0"/>
                <a:solidFill>
                  <a:schemeClr val="bg1"/>
                </a:solidFill>
                <a:effectLst>
                  <a:outerShdw blurRad="38100" dist="19050" dir="2700000" algn="tl" rotWithShape="0">
                    <a:schemeClr val="dk1">
                      <a:alpha val="40000"/>
                    </a:schemeClr>
                  </a:outerShdw>
                </a:effectLst>
                <a:latin typeface="Bahnschrift Condensed" panose="020B0502040204020203" pitchFamily="34" charset="0"/>
              </a:rPr>
              <a:t>Tuberculosis Detection using Machine Learning</a:t>
            </a:r>
            <a:endParaRPr lang="en-US" sz="4800" b="1" cap="none" spc="0" dirty="0">
              <a:ln w="0"/>
              <a:solidFill>
                <a:schemeClr val="bg1"/>
              </a:solidFill>
              <a:effectLst>
                <a:outerShdw blurRad="38100" dist="19050" dir="2700000" algn="tl" rotWithShape="0">
                  <a:schemeClr val="dk1">
                    <a:alpha val="40000"/>
                  </a:schemeClr>
                </a:outerShdw>
              </a:effectLst>
              <a:latin typeface="Bahnschrift Condensed" panose="020B0502040204020203" pitchFamily="34" charset="0"/>
            </a:endParaRPr>
          </a:p>
        </p:txBody>
      </p:sp>
      <p:sp>
        <p:nvSpPr>
          <p:cNvPr id="11" name="Rectangle 10">
            <a:extLst>
              <a:ext uri="{FF2B5EF4-FFF2-40B4-BE49-F238E27FC236}">
                <a16:creationId xmlns:a16="http://schemas.microsoft.com/office/drawing/2014/main" id="{30848B0C-7B28-2A58-CD66-506C26E22332}"/>
              </a:ext>
            </a:extLst>
          </p:cNvPr>
          <p:cNvSpPr/>
          <p:nvPr/>
        </p:nvSpPr>
        <p:spPr>
          <a:xfrm flipH="1">
            <a:off x="1076324" y="3853543"/>
            <a:ext cx="5511085" cy="954107"/>
          </a:xfrm>
          <a:prstGeom prst="rect">
            <a:avLst/>
          </a:prstGeom>
          <a:noFill/>
        </p:spPr>
        <p:txBody>
          <a:bodyPr wrap="square" lIns="91440" tIns="45720" rIns="91440" bIns="45720">
            <a:spAutoFit/>
          </a:bodyPr>
          <a:lstStyle/>
          <a:p>
            <a:pPr marL="342900" indent="-342900" algn="ctr">
              <a:buFont typeface="Wingdings" panose="05000000000000000000" pitchFamily="2" charset="2"/>
              <a:buChar char="§"/>
            </a:pPr>
            <a:r>
              <a:rPr lang="en-US" sz="2800" b="0" cap="none" spc="0" dirty="0">
                <a:ln w="0"/>
                <a:solidFill>
                  <a:schemeClr val="bg1"/>
                </a:solidFill>
                <a:effectLst>
                  <a:outerShdw blurRad="38100" dist="19050" dir="2700000" algn="tl" rotWithShape="0">
                    <a:schemeClr val="dk1">
                      <a:alpha val="40000"/>
                    </a:schemeClr>
                  </a:outerShdw>
                </a:effectLst>
                <a:latin typeface="Bahnschrift Condensed" panose="020B0502040204020203" pitchFamily="34" charset="0"/>
              </a:rPr>
              <a:t>Gowtham M (412620104301)</a:t>
            </a:r>
          </a:p>
          <a:p>
            <a:pPr marL="342900" indent="-342900" algn="ctr">
              <a:buFont typeface="Wingdings" panose="05000000000000000000" pitchFamily="2" charset="2"/>
              <a:buChar char="§"/>
            </a:pPr>
            <a:endParaRPr lang="en-US" sz="2800" b="0" cap="none" spc="0" dirty="0">
              <a:ln w="0"/>
              <a:solidFill>
                <a:schemeClr val="bg1"/>
              </a:solidFill>
              <a:effectLst>
                <a:outerShdw blurRad="38100" dist="19050" dir="2700000" algn="tl" rotWithShape="0">
                  <a:schemeClr val="dk1">
                    <a:alpha val="40000"/>
                  </a:schemeClr>
                </a:outerShdw>
              </a:effectLst>
              <a:latin typeface="Bahnschrift Condensed" panose="020B0502040204020203" pitchFamily="34" charset="0"/>
            </a:endParaRPr>
          </a:p>
        </p:txBody>
      </p:sp>
      <p:sp>
        <p:nvSpPr>
          <p:cNvPr id="12" name="Rectangle 11">
            <a:extLst>
              <a:ext uri="{FF2B5EF4-FFF2-40B4-BE49-F238E27FC236}">
                <a16:creationId xmlns:a16="http://schemas.microsoft.com/office/drawing/2014/main" id="{5689F705-96F7-A737-1914-7CA8D844393A}"/>
              </a:ext>
            </a:extLst>
          </p:cNvPr>
          <p:cNvSpPr/>
          <p:nvPr/>
        </p:nvSpPr>
        <p:spPr>
          <a:xfrm>
            <a:off x="733424" y="4305288"/>
            <a:ext cx="6227212" cy="523220"/>
          </a:xfrm>
          <a:prstGeom prst="rect">
            <a:avLst/>
          </a:prstGeom>
          <a:noFill/>
        </p:spPr>
        <p:txBody>
          <a:bodyPr wrap="square" lIns="91440" tIns="45720" rIns="91440" bIns="45720">
            <a:spAutoFit/>
          </a:bodyPr>
          <a:lstStyle/>
          <a:p>
            <a:pPr marL="342900" indent="-342900" algn="ctr">
              <a:buFont typeface="Wingdings" panose="05000000000000000000" pitchFamily="2" charset="2"/>
              <a:buChar char="§"/>
            </a:pPr>
            <a:r>
              <a:rPr lang="en-US" sz="2800" b="0" cap="none" spc="0" dirty="0">
                <a:ln w="0"/>
                <a:solidFill>
                  <a:schemeClr val="bg1"/>
                </a:solidFill>
                <a:effectLst>
                  <a:outerShdw blurRad="38100" dist="19050" dir="2700000" algn="tl" rotWithShape="0">
                    <a:schemeClr val="dk1">
                      <a:alpha val="40000"/>
                    </a:schemeClr>
                  </a:outerShdw>
                </a:effectLst>
                <a:latin typeface="Bahnschrift Condensed" panose="020B0502040204020203" pitchFamily="34" charset="0"/>
              </a:rPr>
              <a:t>Sanjay A    (412620114301)</a:t>
            </a:r>
          </a:p>
        </p:txBody>
      </p:sp>
    </p:spTree>
    <p:extLst>
      <p:ext uri="{BB962C8B-B14F-4D97-AF65-F5344CB8AC3E}">
        <p14:creationId xmlns:p14="http://schemas.microsoft.com/office/powerpoint/2010/main" val="481370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0"/>
            <a:ext cx="15144750" cy="6858000"/>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285749" y="190501"/>
            <a:ext cx="11258551" cy="5262979"/>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Conclusion:</a:t>
            </a:r>
          </a:p>
          <a:p>
            <a:endParaRPr lang="en-US" sz="4000" b="1" dirty="0">
              <a:solidFill>
                <a:schemeClr val="tx1">
                  <a:lumMod val="95000"/>
                  <a:lumOff val="5000"/>
                </a:schemeClr>
              </a:solidFill>
              <a:latin typeface="Bahnschrift Condensed" panose="020B0502040204020203" pitchFamily="34" charset="0"/>
            </a:endParaRPr>
          </a:p>
          <a:p>
            <a:r>
              <a:rPr lang="en-US" sz="3200" b="1" dirty="0">
                <a:solidFill>
                  <a:schemeClr val="tx1">
                    <a:lumMod val="95000"/>
                    <a:lumOff val="5000"/>
                  </a:schemeClr>
                </a:solidFill>
                <a:latin typeface="Bahnschrift Condensed" panose="020B0502040204020203" pitchFamily="34" charset="0"/>
              </a:rPr>
              <a:t>The proposed tuberculosis detection system utilizing machine learning and image analysis techniques holds promise for improving TB diagnosis. By automating the detection process, it enables timely identification and intervention, leading to better patient outcomes. The integration of preprocessing, feature extraction, and classification modules enhances the system's effectiveness. However, further research is needed to optimize performance, integrate additional data sources, and address limitations. This project lays the foundation for an advanced TB detection system that contributes to global efforts against tuberculosis.</a:t>
            </a:r>
          </a:p>
        </p:txBody>
      </p:sp>
    </p:spTree>
    <p:extLst>
      <p:ext uri="{BB962C8B-B14F-4D97-AF65-F5344CB8AC3E}">
        <p14:creationId xmlns:p14="http://schemas.microsoft.com/office/powerpoint/2010/main" val="2034364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671804" y="662473"/>
            <a:ext cx="11122090" cy="4924425"/>
          </a:xfrm>
          <a:prstGeom prst="rect">
            <a:avLst/>
          </a:prstGeom>
          <a:noFill/>
        </p:spPr>
        <p:txBody>
          <a:bodyPr wrap="square" rtlCol="0">
            <a:spAutoFit/>
          </a:bodyPr>
          <a:lstStyle/>
          <a:p>
            <a:r>
              <a:rPr lang="en-US" sz="4000" b="1" dirty="0">
                <a:solidFill>
                  <a:schemeClr val="tx1">
                    <a:lumMod val="95000"/>
                    <a:lumOff val="5000"/>
                  </a:schemeClr>
                </a:solidFill>
              </a:rPr>
              <a:t>Abstract:</a:t>
            </a:r>
          </a:p>
          <a:p>
            <a:endParaRPr lang="en-US" dirty="0">
              <a:solidFill>
                <a:schemeClr val="tx1">
                  <a:lumMod val="95000"/>
                  <a:lumOff val="5000"/>
                </a:schemeClr>
              </a:solidFill>
            </a:endParaRPr>
          </a:p>
          <a:p>
            <a:r>
              <a:rPr lang="en-US" sz="3200" b="1" dirty="0">
                <a:solidFill>
                  <a:schemeClr val="tx1">
                    <a:lumMod val="95000"/>
                    <a:lumOff val="5000"/>
                  </a:schemeClr>
                </a:solidFill>
                <a:latin typeface="Bahnschrift Condensed" panose="020B0502040204020203" pitchFamily="34" charset="0"/>
              </a:rPr>
              <a:t>This project proposes a novel system for tuberculosis (TB) detection using advanced machine learning algorithms and image processing techniques. The existing methods for TB detection suffer from limitations in accuracy, time, and cost. Our system leverages chest X-ray images to automate the detection process and improve accuracy. It comprises modules for image preprocessing, feature extraction, and classification. The proposed system has the potential to enhance early diagnosis and treatment initiation, contributing to global TB control efforts.</a:t>
            </a:r>
          </a:p>
        </p:txBody>
      </p:sp>
    </p:spTree>
    <p:extLst>
      <p:ext uri="{BB962C8B-B14F-4D97-AF65-F5344CB8AC3E}">
        <p14:creationId xmlns:p14="http://schemas.microsoft.com/office/powerpoint/2010/main" val="3606571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671804" y="662473"/>
            <a:ext cx="11122090" cy="4278094"/>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Introduction:</a:t>
            </a:r>
          </a:p>
          <a:p>
            <a:endParaRPr lang="en-US" sz="4000" b="1" dirty="0">
              <a:solidFill>
                <a:schemeClr val="tx1">
                  <a:lumMod val="95000"/>
                  <a:lumOff val="5000"/>
                </a:schemeClr>
              </a:solidFill>
              <a:latin typeface="Bahnschrift Condensed" panose="020B0502040204020203" pitchFamily="34" charset="0"/>
            </a:endParaRPr>
          </a:p>
          <a:p>
            <a:r>
              <a:rPr lang="en-US" sz="3200" b="1" dirty="0">
                <a:solidFill>
                  <a:schemeClr val="tx1">
                    <a:lumMod val="95000"/>
                    <a:lumOff val="5000"/>
                  </a:schemeClr>
                </a:solidFill>
                <a:latin typeface="Bahnschrift Condensed" panose="020B0502040204020203" pitchFamily="34" charset="0"/>
              </a:rPr>
              <a:t>Tuberculosis (TB) is a global health challenge that requires early detection for effective treatment. Existing TB detection methods have limitations in terms of accuracy, time, and cost. This project proposes a novel system that leverages machine learning and image processing to automate TB detection using chest X-ray images. The goal is to improve accuracy, enable timely treatment initiation, and reduce the spread of TB.</a:t>
            </a:r>
            <a:endParaRPr lang="en-US" sz="3200" dirty="0">
              <a:solidFill>
                <a:schemeClr val="tx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1445511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671804" y="662473"/>
            <a:ext cx="11122090" cy="5262979"/>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Existing System:</a:t>
            </a:r>
          </a:p>
          <a:p>
            <a:endParaRPr lang="en-US" sz="4000" b="1" dirty="0">
              <a:solidFill>
                <a:schemeClr val="tx1">
                  <a:lumMod val="95000"/>
                  <a:lumOff val="5000"/>
                </a:schemeClr>
              </a:solidFill>
              <a:latin typeface="Bahnschrift Condensed" panose="020B0502040204020203" pitchFamily="34" charset="0"/>
            </a:endParaRPr>
          </a:p>
          <a:p>
            <a:r>
              <a:rPr lang="en-US" sz="3200" b="1" dirty="0">
                <a:solidFill>
                  <a:schemeClr val="tx1">
                    <a:lumMod val="95000"/>
                    <a:lumOff val="5000"/>
                  </a:schemeClr>
                </a:solidFill>
                <a:latin typeface="Bahnschrift Condensed" panose="020B0502040204020203" pitchFamily="34" charset="0"/>
              </a:rPr>
              <a:t>The existing methods for tuberculosis (TB) detection include traditional approaches such as sputum smear microscopy and culture-based techniques. However, these methods have limitations in terms of accuracy, time, and cost. Sputum smear microscopy has relatively low sensitivity, especially in cases with low bacterial load, while culture-based techniques are time-consuming and require specialized laboratory facilities. These limitations hinder early and efficient detection of TB, leading to delays in treatment initiation and potential disease transmission.</a:t>
            </a:r>
            <a:endParaRPr lang="en-US" sz="3200" dirty="0">
              <a:solidFill>
                <a:schemeClr val="tx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950329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514350" y="342900"/>
            <a:ext cx="11279544" cy="5755422"/>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Existing System Disadvantages:</a:t>
            </a:r>
          </a:p>
          <a:p>
            <a:endParaRPr lang="en-US" sz="4000" b="1" dirty="0">
              <a:solidFill>
                <a:schemeClr val="tx1">
                  <a:lumMod val="95000"/>
                  <a:lumOff val="5000"/>
                </a:schemeClr>
              </a:solidFill>
              <a:latin typeface="Bahnschrift Condensed" panose="020B0502040204020203" pitchFamily="34" charset="0"/>
            </a:endParaRPr>
          </a:p>
          <a:p>
            <a:pPr marL="457200" indent="-457200">
              <a:buFont typeface="Arial" panose="020B0604020202020204" pitchFamily="34" charset="0"/>
              <a:buChar char="•"/>
            </a:pPr>
            <a:r>
              <a:rPr lang="en-US" sz="3200" b="1" dirty="0">
                <a:solidFill>
                  <a:schemeClr val="tx1">
                    <a:lumMod val="95000"/>
                    <a:lumOff val="5000"/>
                  </a:schemeClr>
                </a:solidFill>
                <a:latin typeface="Bahnschrift Condensed" panose="020B0502040204020203" pitchFamily="34" charset="0"/>
              </a:rPr>
              <a:t>Low sensitivity</a:t>
            </a:r>
          </a:p>
          <a:p>
            <a:pPr marL="457200" indent="-457200">
              <a:buFont typeface="Arial" panose="020B0604020202020204" pitchFamily="34" charset="0"/>
              <a:buChar char="•"/>
            </a:pPr>
            <a:endParaRPr lang="en-US" sz="3200" b="1" dirty="0">
              <a:solidFill>
                <a:schemeClr val="tx1">
                  <a:lumMod val="95000"/>
                  <a:lumOff val="5000"/>
                </a:schemeClr>
              </a:solidFill>
              <a:latin typeface="Bahnschrift Condensed" panose="020B0502040204020203" pitchFamily="34" charset="0"/>
            </a:endParaRPr>
          </a:p>
          <a:p>
            <a:pPr marL="457200" indent="-457200">
              <a:buFont typeface="Arial" panose="020B0604020202020204" pitchFamily="34" charset="0"/>
              <a:buChar char="•"/>
            </a:pPr>
            <a:r>
              <a:rPr lang="en-US" sz="3200" b="1" dirty="0">
                <a:solidFill>
                  <a:schemeClr val="tx1">
                    <a:lumMod val="95000"/>
                    <a:lumOff val="5000"/>
                  </a:schemeClr>
                </a:solidFill>
                <a:latin typeface="Bahnschrift Condensed" panose="020B0502040204020203" pitchFamily="34" charset="0"/>
              </a:rPr>
              <a:t>Time-consuming procedures</a:t>
            </a:r>
          </a:p>
          <a:p>
            <a:pPr marL="457200" indent="-457200">
              <a:buFont typeface="Arial" panose="020B0604020202020204" pitchFamily="34" charset="0"/>
              <a:buChar char="•"/>
            </a:pPr>
            <a:endParaRPr lang="en-US" sz="3200" b="1" dirty="0">
              <a:solidFill>
                <a:schemeClr val="tx1">
                  <a:lumMod val="95000"/>
                  <a:lumOff val="5000"/>
                </a:schemeClr>
              </a:solidFill>
              <a:latin typeface="Bahnschrift Condensed" panose="020B0502040204020203" pitchFamily="34" charset="0"/>
            </a:endParaRPr>
          </a:p>
          <a:p>
            <a:pPr marL="457200" indent="-457200">
              <a:buFont typeface="Arial" panose="020B0604020202020204" pitchFamily="34" charset="0"/>
              <a:buChar char="•"/>
            </a:pPr>
            <a:r>
              <a:rPr lang="en-US" sz="3200" b="1" dirty="0">
                <a:solidFill>
                  <a:schemeClr val="tx1">
                    <a:lumMod val="95000"/>
                    <a:lumOff val="5000"/>
                  </a:schemeClr>
                </a:solidFill>
                <a:latin typeface="Bahnschrift Condensed" panose="020B0502040204020203" pitchFamily="34" charset="0"/>
              </a:rPr>
              <a:t>High costs</a:t>
            </a:r>
          </a:p>
          <a:p>
            <a:pPr marL="457200" indent="-457200">
              <a:buFont typeface="Arial" panose="020B0604020202020204" pitchFamily="34" charset="0"/>
              <a:buChar char="•"/>
            </a:pPr>
            <a:endParaRPr lang="en-US" sz="3200" b="1" dirty="0">
              <a:solidFill>
                <a:schemeClr val="tx1">
                  <a:lumMod val="95000"/>
                  <a:lumOff val="5000"/>
                </a:schemeClr>
              </a:solidFill>
              <a:latin typeface="Bahnschrift Condensed" panose="020B0502040204020203" pitchFamily="34" charset="0"/>
            </a:endParaRPr>
          </a:p>
          <a:p>
            <a:pPr marL="457200" indent="-457200">
              <a:buFont typeface="Arial" panose="020B0604020202020204" pitchFamily="34" charset="0"/>
              <a:buChar char="•"/>
            </a:pPr>
            <a:r>
              <a:rPr lang="en-US" sz="3200" b="1" dirty="0">
                <a:solidFill>
                  <a:schemeClr val="tx1">
                    <a:lumMod val="95000"/>
                    <a:lumOff val="5000"/>
                  </a:schemeClr>
                </a:solidFill>
                <a:latin typeface="Bahnschrift Condensed" panose="020B0502040204020203" pitchFamily="34" charset="0"/>
              </a:rPr>
              <a:t>Dependency on skilled personnel</a:t>
            </a:r>
          </a:p>
          <a:p>
            <a:r>
              <a:rPr lang="en-US" sz="3200" b="1" dirty="0">
                <a:solidFill>
                  <a:schemeClr val="tx1">
                    <a:lumMod val="95000"/>
                    <a:lumOff val="5000"/>
                  </a:schemeClr>
                </a:solidFill>
                <a:latin typeface="Bahnschrift Condensed" panose="020B0502040204020203" pitchFamily="34" charset="0"/>
              </a:rPr>
              <a:t> </a:t>
            </a:r>
          </a:p>
          <a:p>
            <a:pPr marL="457200" indent="-457200">
              <a:buFont typeface="Arial" panose="020B0604020202020204" pitchFamily="34" charset="0"/>
              <a:buChar char="•"/>
            </a:pPr>
            <a:r>
              <a:rPr lang="en-US" sz="3200" b="1" dirty="0">
                <a:solidFill>
                  <a:schemeClr val="tx1">
                    <a:lumMod val="95000"/>
                    <a:lumOff val="5000"/>
                  </a:schemeClr>
                </a:solidFill>
                <a:latin typeface="Bahnschrift Condensed" panose="020B0502040204020203" pitchFamily="34" charset="0"/>
              </a:rPr>
              <a:t>Invasive sampling</a:t>
            </a:r>
            <a:endParaRPr lang="en-US" sz="3200" dirty="0">
              <a:solidFill>
                <a:schemeClr val="tx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424725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466725" y="390525"/>
            <a:ext cx="11327169" cy="5755422"/>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Proposed System:</a:t>
            </a:r>
          </a:p>
          <a:p>
            <a:endParaRPr lang="en-US" sz="4000" b="1" dirty="0">
              <a:solidFill>
                <a:schemeClr val="tx1">
                  <a:lumMod val="95000"/>
                  <a:lumOff val="5000"/>
                </a:schemeClr>
              </a:solidFill>
              <a:latin typeface="Bahnschrift Condensed" panose="020B0502040204020203" pitchFamily="34" charset="0"/>
            </a:endParaRPr>
          </a:p>
          <a:p>
            <a:r>
              <a:rPr lang="en-US" sz="3200" b="1" dirty="0">
                <a:solidFill>
                  <a:schemeClr val="tx1">
                    <a:lumMod val="95000"/>
                    <a:lumOff val="5000"/>
                  </a:schemeClr>
                </a:solidFill>
                <a:latin typeface="Bahnschrift Condensed" panose="020B0502040204020203" pitchFamily="34" charset="0"/>
              </a:rPr>
              <a:t>The proposed system utilizes machine learning (ML) algorithms to automate TB detection using chest X-ray images. It involves image preprocessing, feature extraction, and classification. ML algorithms analyze the images to enhance accuracy and efficiency in detecting TB. The system can be seamlessly integrated into existing healthcare infrastructure, offering potential enhancements like incorporating other diagnostic modalities or enabling remote diagnosis through telemedicine platforms. The proposed system aims to revolutionize TB detection by improving accuracy, enabling earlier detection, and enhancing treatment outcomes.</a:t>
            </a:r>
            <a:endParaRPr lang="en-US" sz="3200" dirty="0">
              <a:solidFill>
                <a:schemeClr val="tx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3890504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295275" y="409575"/>
            <a:ext cx="11498619" cy="5262979"/>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Module Explanation (Brief):</a:t>
            </a:r>
          </a:p>
          <a:p>
            <a:endParaRPr lang="en-US" sz="4000" b="1" dirty="0">
              <a:solidFill>
                <a:schemeClr val="tx1">
                  <a:lumMod val="95000"/>
                  <a:lumOff val="5000"/>
                </a:schemeClr>
              </a:solidFill>
              <a:latin typeface="Bahnschrift Condensed" panose="020B0502040204020203" pitchFamily="34" charset="0"/>
            </a:endParaRPr>
          </a:p>
          <a:p>
            <a:r>
              <a:rPr lang="en-US" sz="3200" b="1" dirty="0">
                <a:solidFill>
                  <a:schemeClr val="tx1">
                    <a:lumMod val="95000"/>
                    <a:lumOff val="5000"/>
                  </a:schemeClr>
                </a:solidFill>
                <a:latin typeface="Bahnschrift Condensed" panose="020B0502040204020203" pitchFamily="34" charset="0"/>
              </a:rPr>
              <a:t>The system consists of three modules: image preprocessing, feature extraction, and classification.</a:t>
            </a:r>
          </a:p>
          <a:p>
            <a:r>
              <a:rPr lang="en-US" sz="3200" b="1" dirty="0">
                <a:solidFill>
                  <a:schemeClr val="tx1">
                    <a:lumMod val="95000"/>
                    <a:lumOff val="5000"/>
                  </a:schemeClr>
                </a:solidFill>
                <a:latin typeface="Bahnschrift Condensed" panose="020B0502040204020203" pitchFamily="34" charset="0"/>
              </a:rPr>
              <a:t>Image Preprocessing: Enhances image quality by reducing noise and improving clarity.</a:t>
            </a:r>
          </a:p>
          <a:p>
            <a:r>
              <a:rPr lang="en-US" sz="3200" b="1" dirty="0">
                <a:solidFill>
                  <a:schemeClr val="tx1">
                    <a:lumMod val="95000"/>
                    <a:lumOff val="5000"/>
                  </a:schemeClr>
                </a:solidFill>
                <a:latin typeface="Bahnschrift Condensed" panose="020B0502040204020203" pitchFamily="34" charset="0"/>
              </a:rPr>
              <a:t>Feature Extraction: Extracts relevant features from preprocessed images, identifying patterns associated with TB.</a:t>
            </a:r>
          </a:p>
          <a:p>
            <a:r>
              <a:rPr lang="en-US" sz="3200" b="1" dirty="0">
                <a:solidFill>
                  <a:schemeClr val="tx1">
                    <a:lumMod val="95000"/>
                    <a:lumOff val="5000"/>
                  </a:schemeClr>
                </a:solidFill>
                <a:latin typeface="Bahnschrift Condensed" panose="020B0502040204020203" pitchFamily="34" charset="0"/>
              </a:rPr>
              <a:t>Classification: Utilizes machine learning to categorize images as TB-positive or TB-negative, enabling timely identification.</a:t>
            </a:r>
            <a:endParaRPr lang="en-US" sz="3200" dirty="0">
              <a:solidFill>
                <a:schemeClr val="tx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1156782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1"/>
            <a:ext cx="15144750" cy="6858001"/>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228601" y="342901"/>
            <a:ext cx="11565294" cy="1200329"/>
          </a:xfrm>
          <a:prstGeom prst="rect">
            <a:avLst/>
          </a:prstGeom>
          <a:noFill/>
        </p:spPr>
        <p:txBody>
          <a:bodyPr wrap="square" rtlCol="0">
            <a:spAutoFit/>
          </a:bodyPr>
          <a:lstStyle/>
          <a:p>
            <a:r>
              <a:rPr lang="en-US" sz="4000" b="1" dirty="0">
                <a:solidFill>
                  <a:srgbClr val="002060"/>
                </a:solidFill>
                <a:latin typeface="Bahnschrift Condensed" panose="020B0502040204020203" pitchFamily="34" charset="0"/>
              </a:rPr>
              <a:t>   </a:t>
            </a:r>
            <a:r>
              <a:rPr lang="en-US" sz="4000" b="1" dirty="0">
                <a:solidFill>
                  <a:schemeClr val="tx1">
                    <a:lumMod val="95000"/>
                    <a:lumOff val="5000"/>
                  </a:schemeClr>
                </a:solidFill>
                <a:latin typeface="Bahnschrift Condensed" panose="020B0502040204020203" pitchFamily="34" charset="0"/>
              </a:rPr>
              <a:t>System architecture:</a:t>
            </a:r>
          </a:p>
          <a:p>
            <a:r>
              <a:rPr lang="en-US" sz="3200" dirty="0">
                <a:solidFill>
                  <a:srgbClr val="002060"/>
                </a:solidFill>
                <a:latin typeface="Bahnschrift Condensed" panose="020B0502040204020203" pitchFamily="34" charset="0"/>
              </a:rPr>
              <a:t> </a:t>
            </a:r>
          </a:p>
        </p:txBody>
      </p:sp>
      <p:pic>
        <p:nvPicPr>
          <p:cNvPr id="4" name="Picture 3">
            <a:extLst>
              <a:ext uri="{FF2B5EF4-FFF2-40B4-BE49-F238E27FC236}">
                <a16:creationId xmlns:a16="http://schemas.microsoft.com/office/drawing/2014/main" id="{04A83BEB-185F-C54B-DC1D-7C13D95AA37B}"/>
              </a:ext>
            </a:extLst>
          </p:cNvPr>
          <p:cNvPicPr>
            <a:picLocks noChangeAspect="1"/>
          </p:cNvPicPr>
          <p:nvPr/>
        </p:nvPicPr>
        <p:blipFill>
          <a:blip r:embed="rId4"/>
          <a:stretch>
            <a:fillRect/>
          </a:stretch>
        </p:blipFill>
        <p:spPr>
          <a:xfrm>
            <a:off x="619125" y="1209676"/>
            <a:ext cx="10839450" cy="5495924"/>
          </a:xfrm>
          <a:prstGeom prst="rect">
            <a:avLst/>
          </a:prstGeom>
          <a:pattFill prst="pct5">
            <a:fgClr>
              <a:schemeClr val="accent1"/>
            </a:fgClr>
            <a:bgClr>
              <a:schemeClr val="bg1"/>
            </a:bgClr>
          </a:pattFill>
          <a:effectLst>
            <a:outerShdw blurRad="50800" dist="50800" dir="5400000" algn="ctr" rotWithShape="0">
              <a:srgbClr val="000000"/>
            </a:outerShdw>
          </a:effectLst>
        </p:spPr>
      </p:pic>
    </p:spTree>
    <p:extLst>
      <p:ext uri="{BB962C8B-B14F-4D97-AF65-F5344CB8AC3E}">
        <p14:creationId xmlns:p14="http://schemas.microsoft.com/office/powerpoint/2010/main" val="605734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8C908-AC49-E14B-F8ED-8AF085099FFD}"/>
              </a:ext>
            </a:extLst>
          </p:cNvPr>
          <p:cNvSpPr/>
          <p:nvPr/>
        </p:nvSpPr>
        <p:spPr>
          <a:xfrm>
            <a:off x="0" y="0"/>
            <a:ext cx="15144750" cy="6858000"/>
          </a:xfrm>
          <a:prstGeom prst="rect">
            <a:avLst/>
          </a:prstGeom>
          <a:blipFill>
            <a:blip r:embed="rId2">
              <a:alphaModFix amt="59000"/>
              <a:extLst>
                <a:ext uri="{96DAC541-7B7A-43D3-8B79-37D633B846F1}">
                  <asvg:svgBlip xmlns:asvg="http://schemas.microsoft.com/office/drawing/2016/SVG/main" r:embed="rId3"/>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D6413D5C-E273-488A-1481-8240A90A828C}"/>
              </a:ext>
            </a:extLst>
          </p:cNvPr>
          <p:cNvSpPr txBox="1"/>
          <p:nvPr/>
        </p:nvSpPr>
        <p:spPr>
          <a:xfrm>
            <a:off x="323850" y="419100"/>
            <a:ext cx="11239499" cy="5786199"/>
          </a:xfrm>
          <a:prstGeom prst="rect">
            <a:avLst/>
          </a:prstGeom>
          <a:noFill/>
        </p:spPr>
        <p:txBody>
          <a:bodyPr wrap="square" rtlCol="0">
            <a:spAutoFit/>
          </a:bodyPr>
          <a:lstStyle/>
          <a:p>
            <a:endParaRPr lang="en-US" sz="4000" b="1" dirty="0">
              <a:solidFill>
                <a:srgbClr val="002060"/>
              </a:solidFill>
              <a:latin typeface="Bahnschrift Condensed" panose="020B0502040204020203" pitchFamily="34" charset="0"/>
            </a:endParaRPr>
          </a:p>
          <a:p>
            <a:r>
              <a:rPr lang="en-US" sz="3000" b="1" dirty="0">
                <a:solidFill>
                  <a:schemeClr val="tx1">
                    <a:lumMod val="95000"/>
                    <a:lumOff val="5000"/>
                  </a:schemeClr>
                </a:solidFill>
                <a:latin typeface="Bahnschrift Condensed" panose="020B0502040204020203" pitchFamily="34" charset="0"/>
              </a:rPr>
              <a:t>Multi-modality integration: Integrate multiple imaging modalities for a more      comprehensive assessment of TB cases.</a:t>
            </a:r>
          </a:p>
          <a:p>
            <a:endParaRPr lang="en-US" sz="3000" b="1" dirty="0">
              <a:solidFill>
                <a:schemeClr val="tx1">
                  <a:lumMod val="95000"/>
                  <a:lumOff val="5000"/>
                </a:schemeClr>
              </a:solidFill>
              <a:latin typeface="Bahnschrift Condensed" panose="020B0502040204020203" pitchFamily="34" charset="0"/>
            </a:endParaRPr>
          </a:p>
          <a:p>
            <a:r>
              <a:rPr lang="en-US" sz="3000" b="1" dirty="0">
                <a:solidFill>
                  <a:schemeClr val="tx1">
                    <a:lumMod val="95000"/>
                    <a:lumOff val="5000"/>
                  </a:schemeClr>
                </a:solidFill>
                <a:latin typeface="Bahnschrift Condensed" panose="020B0502040204020203" pitchFamily="34" charset="0"/>
              </a:rPr>
              <a:t>Dynamic model refinement: Continuously update machine learning models to improve performance and adapt to changing TB patterns.</a:t>
            </a:r>
          </a:p>
          <a:p>
            <a:endParaRPr lang="en-US" sz="3000" b="1" dirty="0">
              <a:solidFill>
                <a:schemeClr val="tx1">
                  <a:lumMod val="95000"/>
                  <a:lumOff val="5000"/>
                </a:schemeClr>
              </a:solidFill>
              <a:latin typeface="Bahnschrift Condensed" panose="020B0502040204020203" pitchFamily="34" charset="0"/>
            </a:endParaRPr>
          </a:p>
          <a:p>
            <a:r>
              <a:rPr lang="en-US" sz="3000" b="1" dirty="0">
                <a:solidFill>
                  <a:schemeClr val="tx1">
                    <a:lumMod val="95000"/>
                    <a:lumOff val="5000"/>
                  </a:schemeClr>
                </a:solidFill>
                <a:latin typeface="Bahnschrift Condensed" panose="020B0502040204020203" pitchFamily="34" charset="0"/>
              </a:rPr>
              <a:t>Integration of clinical data: Include additional clinical data to enhance diagnostic capabilities and personalize patient management.</a:t>
            </a:r>
          </a:p>
          <a:p>
            <a:endParaRPr lang="en-US" sz="3000" b="1" dirty="0">
              <a:solidFill>
                <a:schemeClr val="tx1">
                  <a:lumMod val="95000"/>
                  <a:lumOff val="5000"/>
                </a:schemeClr>
              </a:solidFill>
              <a:latin typeface="Bahnschrift Condensed" panose="020B0502040204020203" pitchFamily="34" charset="0"/>
            </a:endParaRPr>
          </a:p>
          <a:p>
            <a:r>
              <a:rPr lang="en-US" sz="3000" b="1" dirty="0">
                <a:solidFill>
                  <a:schemeClr val="tx1">
                    <a:lumMod val="95000"/>
                    <a:lumOff val="5000"/>
                  </a:schemeClr>
                </a:solidFill>
                <a:latin typeface="Bahnschrift Condensed" panose="020B0502040204020203" pitchFamily="34" charset="0"/>
              </a:rPr>
              <a:t>Deep learning exploration: Explore deep learning techniques like CNNs and RNNs to extract intricate features and capture temporal patterns for improved TB detection.</a:t>
            </a:r>
          </a:p>
        </p:txBody>
      </p:sp>
      <p:sp>
        <p:nvSpPr>
          <p:cNvPr id="2" name="TextBox 1">
            <a:extLst>
              <a:ext uri="{FF2B5EF4-FFF2-40B4-BE49-F238E27FC236}">
                <a16:creationId xmlns:a16="http://schemas.microsoft.com/office/drawing/2014/main" id="{D8AECDE6-3B14-E26B-22B3-89B817552189}"/>
              </a:ext>
            </a:extLst>
          </p:cNvPr>
          <p:cNvSpPr txBox="1"/>
          <p:nvPr/>
        </p:nvSpPr>
        <p:spPr>
          <a:xfrm>
            <a:off x="323850" y="142875"/>
            <a:ext cx="10944225" cy="984885"/>
          </a:xfrm>
          <a:prstGeom prst="rect">
            <a:avLst/>
          </a:prstGeom>
          <a:noFill/>
        </p:spPr>
        <p:txBody>
          <a:bodyPr wrap="square" rtlCol="0">
            <a:spAutoFit/>
          </a:bodyPr>
          <a:lstStyle/>
          <a:p>
            <a:r>
              <a:rPr lang="en-US" sz="4000" b="1" dirty="0">
                <a:solidFill>
                  <a:schemeClr val="tx1">
                    <a:lumMod val="95000"/>
                    <a:lumOff val="5000"/>
                  </a:schemeClr>
                </a:solidFill>
                <a:latin typeface="Bahnschrift Condensed" panose="020B0502040204020203" pitchFamily="34" charset="0"/>
              </a:rPr>
              <a:t>Future Enhancements (Brief):</a:t>
            </a:r>
          </a:p>
          <a:p>
            <a:endParaRPr lang="en-US" dirty="0"/>
          </a:p>
        </p:txBody>
      </p:sp>
    </p:spTree>
    <p:extLst>
      <p:ext uri="{BB962C8B-B14F-4D97-AF65-F5344CB8AC3E}">
        <p14:creationId xmlns:p14="http://schemas.microsoft.com/office/powerpoint/2010/main" val="2693455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253</TotalTime>
  <Words>630</Words>
  <Application>Microsoft Office PowerPoint</Application>
  <PresentationFormat>Widescreen</PresentationFormat>
  <Paragraphs>46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Bahnschrift Condensed</vt:lpstr>
      <vt:lpstr>Calibri</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Sanjay A</dc:creator>
  <cp:lastModifiedBy>Sanjay A</cp:lastModifiedBy>
  <cp:revision>8</cp:revision>
  <dcterms:created xsi:type="dcterms:W3CDTF">2023-05-28T13:45:17Z</dcterms:created>
  <dcterms:modified xsi:type="dcterms:W3CDTF">2024-01-31T18:41:07Z</dcterms:modified>
</cp:coreProperties>
</file>

<file path=docProps/thumbnail.jpeg>
</file>